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12192000"/>
  <p:embeddedFontLst>
    <p:embeddedFont>
      <p:font typeface="MiSans" panose="020B0604020202020204" charset="-122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24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1.jp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image" Target="../media/image3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37.jp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618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/>
          <p:cNvPicPr>
            <a:picLocks noChangeAspect="1"/>
          </p:cNvPicPr>
          <p:nvPr/>
        </p:nvPicPr>
        <p:blipFill>
          <a:blip r:embed="rId4"/>
          <a:srcRect l="-1978" t="-5034" r="-1381" b="-4457"/>
          <a:stretch/>
        </p:blipFill>
        <p:spPr>
          <a:xfrm>
            <a:off x="1329690" y="1156970"/>
            <a:ext cx="9756775" cy="450088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10878185" y="0"/>
            <a:ext cx="1323340" cy="223202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662430" y="1834515"/>
            <a:ext cx="8980805" cy="1759942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Project Mastery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7:43-d2r9ffpe3tpg8rchv420.png"/>
          <p:cNvPicPr>
            <a:picLocks noChangeAspect="1"/>
          </p:cNvPicPr>
          <p:nvPr/>
        </p:nvPicPr>
        <p:blipFill>
          <a:blip r:embed="rId6"/>
          <a:srcRect t="15" b="15"/>
          <a:stretch/>
        </p:blipFill>
        <p:spPr>
          <a:xfrm>
            <a:off x="9963150" y="401955"/>
            <a:ext cx="1825549" cy="214693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1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3279" y="1045210"/>
            <a:ext cx="412076" cy="380176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3-d2r9ffpe3tpg8rchv420.png"/>
          <p:cNvPicPr>
            <a:picLocks noChangeAspect="1"/>
          </p:cNvPicPr>
          <p:nvPr/>
        </p:nvPicPr>
        <p:blipFill>
          <a:blip r:embed="rId6"/>
          <a:srcRect t="15" b="15"/>
          <a:stretch/>
        </p:blipFill>
        <p:spPr>
          <a:xfrm>
            <a:off x="591820" y="3595370"/>
            <a:ext cx="1603231" cy="222504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3-d2r9ffpe3tpg8rchv41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97" y="4262027"/>
            <a:ext cx="361893" cy="394006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5975"/>
            <a:ext cx="1323340" cy="2232025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5:07:43-d2r9ffpe3tpg8rchv43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0920" y="4406900"/>
            <a:ext cx="5001260" cy="601980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4277360" y="4539615"/>
            <a:ext cx="182562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3" name="Shape 2"/>
          <p:cNvSpPr/>
          <p:nvPr/>
        </p:nvSpPr>
        <p:spPr>
          <a:xfrm>
            <a:off x="3938270" y="4526915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56465" y="181551"/>
                </a:moveTo>
                <a:cubicBezTo>
                  <a:pt x="259235" y="181551"/>
                  <a:pt x="295915" y="230017"/>
                  <a:pt x="311150" y="280473"/>
                </a:cubicBezTo>
                <a:cubicBezTo>
                  <a:pt x="319728" y="308910"/>
                  <a:pt x="296936" y="337185"/>
                  <a:pt x="265361" y="337185"/>
                </a:cubicBezTo>
                <a:lnTo>
                  <a:pt x="47610" y="337185"/>
                </a:lnTo>
                <a:cubicBezTo>
                  <a:pt x="16036" y="337185"/>
                  <a:pt x="-6756" y="308910"/>
                  <a:pt x="1821" y="280473"/>
                </a:cubicBezTo>
                <a:cubicBezTo>
                  <a:pt x="17016" y="230017"/>
                  <a:pt x="53696" y="181551"/>
                  <a:pt x="156465" y="181551"/>
                </a:cubicBezTo>
                <a:close/>
                <a:moveTo>
                  <a:pt x="156465" y="0"/>
                </a:moveTo>
                <a:cubicBezTo>
                  <a:pt x="202581" y="0"/>
                  <a:pt x="239955" y="37131"/>
                  <a:pt x="239914" y="82996"/>
                </a:cubicBezTo>
                <a:cubicBezTo>
                  <a:pt x="239914" y="128820"/>
                  <a:pt x="202540" y="165992"/>
                  <a:pt x="156465" y="165992"/>
                </a:cubicBezTo>
                <a:cubicBezTo>
                  <a:pt x="110391" y="165992"/>
                  <a:pt x="73017" y="128820"/>
                  <a:pt x="73017" y="82996"/>
                </a:cubicBezTo>
                <a:cubicBezTo>
                  <a:pt x="73017" y="37131"/>
                  <a:pt x="110391" y="0"/>
                  <a:pt x="156465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4" name="Text 3"/>
          <p:cNvSpPr/>
          <p:nvPr/>
        </p:nvSpPr>
        <p:spPr>
          <a:xfrm>
            <a:off x="3938270" y="4526915"/>
            <a:ext cx="311150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6458585" y="4539615"/>
            <a:ext cx="195199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6" name="Shape 5"/>
          <p:cNvSpPr/>
          <p:nvPr/>
        </p:nvSpPr>
        <p:spPr>
          <a:xfrm>
            <a:off x="6095365" y="4534535"/>
            <a:ext cx="354330" cy="328295"/>
          </a:xfrm>
          <a:custGeom>
            <a:avLst/>
            <a:gdLst/>
            <a:ahLst/>
            <a:cxnLst/>
            <a:rect l="l" t="t" r="r" b="b"/>
            <a:pathLst>
              <a:path w="354330" h="328295">
                <a:moveTo>
                  <a:pt x="129745" y="39118"/>
                </a:moveTo>
                <a:lnTo>
                  <a:pt x="225711" y="39118"/>
                </a:lnTo>
                <a:lnTo>
                  <a:pt x="225711" y="64770"/>
                </a:lnTo>
                <a:lnTo>
                  <a:pt x="129745" y="64770"/>
                </a:lnTo>
                <a:close/>
                <a:moveTo>
                  <a:pt x="42131" y="39118"/>
                </a:moveTo>
                <a:lnTo>
                  <a:pt x="94138" y="39118"/>
                </a:lnTo>
                <a:lnTo>
                  <a:pt x="94138" y="64770"/>
                </a:lnTo>
                <a:lnTo>
                  <a:pt x="42131" y="64770"/>
                </a:lnTo>
                <a:cubicBezTo>
                  <a:pt x="32996" y="64770"/>
                  <a:pt x="25611" y="72208"/>
                  <a:pt x="25611" y="81315"/>
                </a:cubicBezTo>
                <a:lnTo>
                  <a:pt x="25611" y="126504"/>
                </a:lnTo>
                <a:lnTo>
                  <a:pt x="328676" y="126504"/>
                </a:lnTo>
                <a:lnTo>
                  <a:pt x="328676" y="81315"/>
                </a:lnTo>
                <a:cubicBezTo>
                  <a:pt x="328676" y="72166"/>
                  <a:pt x="321249" y="64770"/>
                  <a:pt x="312157" y="64770"/>
                </a:cubicBezTo>
                <a:lnTo>
                  <a:pt x="261317" y="64770"/>
                </a:lnTo>
                <a:lnTo>
                  <a:pt x="261317" y="39118"/>
                </a:lnTo>
                <a:lnTo>
                  <a:pt x="312157" y="39118"/>
                </a:lnTo>
                <a:cubicBezTo>
                  <a:pt x="335420" y="39118"/>
                  <a:pt x="354287" y="58015"/>
                  <a:pt x="354330" y="81315"/>
                </a:cubicBezTo>
                <a:lnTo>
                  <a:pt x="354330" y="286098"/>
                </a:lnTo>
                <a:cubicBezTo>
                  <a:pt x="354330" y="309313"/>
                  <a:pt x="335378" y="328295"/>
                  <a:pt x="312199" y="328295"/>
                </a:cubicBezTo>
                <a:lnTo>
                  <a:pt x="42131" y="328295"/>
                </a:lnTo>
                <a:cubicBezTo>
                  <a:pt x="18952" y="328295"/>
                  <a:pt x="0" y="309313"/>
                  <a:pt x="0" y="286098"/>
                </a:cubicBezTo>
                <a:lnTo>
                  <a:pt x="0" y="152155"/>
                </a:lnTo>
                <a:lnTo>
                  <a:pt x="0" y="126504"/>
                </a:lnTo>
                <a:lnTo>
                  <a:pt x="0" y="81315"/>
                </a:lnTo>
                <a:cubicBezTo>
                  <a:pt x="0" y="58015"/>
                  <a:pt x="18867" y="39118"/>
                  <a:pt x="42131" y="39118"/>
                </a:cubicBezTo>
                <a:close/>
                <a:moveTo>
                  <a:pt x="242751" y="0"/>
                </a:moveTo>
                <a:cubicBezTo>
                  <a:pt x="249836" y="0"/>
                  <a:pt x="255556" y="5729"/>
                  <a:pt x="255556" y="12826"/>
                </a:cubicBezTo>
                <a:lnTo>
                  <a:pt x="255556" y="91661"/>
                </a:lnTo>
                <a:cubicBezTo>
                  <a:pt x="255556" y="98758"/>
                  <a:pt x="249836" y="104529"/>
                  <a:pt x="242751" y="104529"/>
                </a:cubicBezTo>
                <a:cubicBezTo>
                  <a:pt x="235665" y="104529"/>
                  <a:pt x="229945" y="98801"/>
                  <a:pt x="229945" y="91704"/>
                </a:cubicBezTo>
                <a:lnTo>
                  <a:pt x="229945" y="12826"/>
                </a:lnTo>
                <a:cubicBezTo>
                  <a:pt x="229945" y="5729"/>
                  <a:pt x="235665" y="0"/>
                  <a:pt x="242751" y="0"/>
                </a:cubicBezTo>
                <a:close/>
                <a:moveTo>
                  <a:pt x="111536" y="0"/>
                </a:moveTo>
                <a:cubicBezTo>
                  <a:pt x="118622" y="0"/>
                  <a:pt x="124342" y="5729"/>
                  <a:pt x="124342" y="12826"/>
                </a:cubicBezTo>
                <a:lnTo>
                  <a:pt x="124342" y="91661"/>
                </a:lnTo>
                <a:cubicBezTo>
                  <a:pt x="124342" y="98758"/>
                  <a:pt x="118622" y="104529"/>
                  <a:pt x="111536" y="104529"/>
                </a:cubicBezTo>
                <a:cubicBezTo>
                  <a:pt x="104451" y="104529"/>
                  <a:pt x="98731" y="98801"/>
                  <a:pt x="98731" y="91704"/>
                </a:cubicBezTo>
                <a:lnTo>
                  <a:pt x="98731" y="12826"/>
                </a:lnTo>
                <a:cubicBezTo>
                  <a:pt x="98731" y="5729"/>
                  <a:pt x="104451" y="0"/>
                  <a:pt x="111536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7" name="Text 6"/>
          <p:cNvSpPr/>
          <p:nvPr/>
        </p:nvSpPr>
        <p:spPr>
          <a:xfrm>
            <a:off x="6095365" y="4534535"/>
            <a:ext cx="354330" cy="328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9" descr="https://kimi-img.moonshot.cn/pub/slides/slides_tmpl/image/25-09-02-15:07:43-d2r9ffpe3tpg8rchv43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363345" y="769620"/>
            <a:ext cx="635000" cy="1205865"/>
          </a:xfrm>
          <a:prstGeom prst="rect">
            <a:avLst/>
          </a:prstGeom>
        </p:spPr>
      </p:pic>
      <p:pic>
        <p:nvPicPr>
          <p:cNvPr id="19" name="Image 10" descr="https://kimi-img.moonshot.cn/pub/slides/slides_tmpl/image/25-09-02-15:07:43-d2r9ffpe3tpg8rchv43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268585" y="4874260"/>
            <a:ext cx="635000" cy="12058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Resource Balance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876675" y="2275205"/>
            <a:ext cx="4315460" cy="32004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6065" y="2303145"/>
            <a:ext cx="4315460" cy="32004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4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90" y="884555"/>
            <a:ext cx="1144524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Workload Heatmaps Prevent Burnout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65555" y="6009005"/>
            <a:ext cx="2359660" cy="26606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877435" y="6015990"/>
            <a:ext cx="2359660" cy="26606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8:07-d2r9flpe3tpg8rchv4k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960" y="1659890"/>
            <a:ext cx="3310255" cy="434594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643620" y="6005830"/>
            <a:ext cx="2359660" cy="26606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016635" y="2487295"/>
            <a:ext cx="2953385" cy="984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Heatmaps for Workload Management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1015973" y="3234577"/>
            <a:ext cx="2859341" cy="256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Smartsheet AI and Float monitor hourly allocations across projects, color-code overloads, and recommend task reassignments to equalize effort while respecting skill requirements, protecting team morale and delivery timelines.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4681220" y="2487295"/>
            <a:ext cx="295338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Data-Driven Capacity Planning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4680715" y="3234577"/>
            <a:ext cx="2859341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turns capacity planning from gut-feel guesses into data-driven decisions by providing real-time insights into team workloads and resource availability.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830830" y="2400300"/>
            <a:ext cx="6033135" cy="3054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90" y="716280"/>
            <a:ext cx="1098867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Skill Matching Optimizes Teams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56970" y="1662430"/>
            <a:ext cx="2235200" cy="177927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885" y="1663700"/>
            <a:ext cx="2235835" cy="177863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84590" y="1662430"/>
            <a:ext cx="2235200" cy="1779270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1981264" y="1825759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2"/>
          <p:cNvSpPr/>
          <p:nvPr/>
        </p:nvSpPr>
        <p:spPr>
          <a:xfrm>
            <a:off x="1981264" y="1825759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1401664" y="2464524"/>
            <a:ext cx="1747413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for Skill Matching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81025" y="3556000"/>
            <a:ext cx="363410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matches task requirements to employee competencies, certifications, and past performance, suggesting the best-fit assignees for each work package.</a:t>
            </a:r>
            <a:endParaRPr lang="en-US" sz="1600" dirty="0"/>
          </a:p>
        </p:txBody>
      </p:sp>
      <p:sp>
        <p:nvSpPr>
          <p:cNvPr id="11" name="Shape 5"/>
          <p:cNvSpPr/>
          <p:nvPr/>
        </p:nvSpPr>
        <p:spPr>
          <a:xfrm>
            <a:off x="5746179" y="1860645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5746179" y="1860645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5166579" y="2486710"/>
            <a:ext cx="1747413" cy="911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Reducing Onboarding Time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4184650" y="3556000"/>
            <a:ext cx="363410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ensuring the right expertise is applied at the right moment, AI reduces onboarding ramp time and increases quality outputs.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9608884" y="1825759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10"/>
          <p:cNvSpPr/>
          <p:nvPr/>
        </p:nvSpPr>
        <p:spPr>
          <a:xfrm>
            <a:off x="9608884" y="1825759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9029284" y="2464524"/>
            <a:ext cx="1747413" cy="911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Optimizing Team Performance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7896860" y="3556000"/>
            <a:ext cx="363410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helps optimize team performance by aligning tasks with the most suitable team members, leading to more efficient project execution.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Forecast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2-d2r9fkhe3tpg8rchv4e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178" y="3757930"/>
            <a:ext cx="1774090" cy="2316681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8:02-d2r9fkhe3tpg8rchv4f0.png"/>
          <p:cNvPicPr>
            <a:picLocks noChangeAspect="1"/>
          </p:cNvPicPr>
          <p:nvPr/>
        </p:nvPicPr>
        <p:blipFill>
          <a:blip r:embed="rId5"/>
          <a:srcRect l="10185" t="13690" r="23875"/>
          <a:stretch/>
        </p:blipFill>
        <p:spPr>
          <a:xfrm>
            <a:off x="9703345" y="3637915"/>
            <a:ext cx="1767840" cy="231394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8:25-d2r9fq9e3tpg8rchv4ng.jpg"/>
          <p:cNvPicPr>
            <a:picLocks noChangeAspect="1"/>
          </p:cNvPicPr>
          <p:nvPr/>
        </p:nvPicPr>
        <p:blipFill>
          <a:blip r:embed="rId6"/>
          <a:srcRect l="20775" r="20775"/>
          <a:stretch/>
        </p:blipFill>
        <p:spPr>
          <a:xfrm>
            <a:off x="809402" y="1588447"/>
            <a:ext cx="4458831" cy="45825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2290" y="829310"/>
            <a:ext cx="987044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Predicts Delays Early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4265" y="749300"/>
            <a:ext cx="1477010" cy="148590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5685519" y="1927860"/>
            <a:ext cx="368617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Early Risk Detection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5599430" y="2235200"/>
            <a:ext cx="3768725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RiskLens and Planview AI analyze historical project data to assign risk scores to tasks, forecast likely slip dates, and quantify cost impacts, enabling proactive mitigation before issues escalate.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455" y="1353820"/>
            <a:ext cx="3598545" cy="30797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4-d2r9fg1e3tpg8rchv48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515" y="1353185"/>
            <a:ext cx="3569970" cy="308038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4-d2r9fg1e3tpg8rchv4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53185"/>
            <a:ext cx="3598545" cy="30797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15" y="63086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Mitigation Paths Ranked Auto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8:25-d2r9fq9e3tpg8rchv4n0.jpg"/>
          <p:cNvPicPr>
            <a:picLocks noChangeAspect="1"/>
          </p:cNvPicPr>
          <p:nvPr/>
        </p:nvPicPr>
        <p:blipFill>
          <a:blip r:embed="rId5"/>
          <a:srcRect l="-909" t="57034" r="909" b="24765"/>
          <a:stretch/>
        </p:blipFill>
        <p:spPr>
          <a:xfrm>
            <a:off x="655955" y="4432935"/>
            <a:ext cx="10901045" cy="194627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863205" y="812800"/>
            <a:ext cx="3734435" cy="29972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486400"/>
            <a:ext cx="836930" cy="84201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907166" y="1559815"/>
            <a:ext cx="3562537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Mitigation Options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831009" y="1867592"/>
            <a:ext cx="3360880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simulation engines model what-if scenarios such as adding contractors or extending sprints, then rank mitigation options by cost, time, and probability of success.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4527759" y="1559815"/>
            <a:ext cx="3562537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Accelerated Decision-Making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451602" y="1867592"/>
            <a:ext cx="3360880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evidence-based recommendations that accelerate decision-making during high-pressure steering-committee meetings, ensuring timely and effective risk management.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8108397" y="1559815"/>
            <a:ext cx="3562537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Risk Management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8032240" y="1867592"/>
            <a:ext cx="3360880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enables proactive risk management by providing early warnings and actionable insights, allowing project managers to take corrective action before problems arise.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Reporting Ease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2E1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7-d2r9flpe3tpg8rchv4j0.jpg"/>
          <p:cNvPicPr>
            <a:picLocks noChangeAspect="1"/>
          </p:cNvPicPr>
          <p:nvPr/>
        </p:nvPicPr>
        <p:blipFill>
          <a:blip r:embed="rId4"/>
          <a:srcRect l="17297" r="17297"/>
          <a:stretch/>
        </p:blipFill>
        <p:spPr>
          <a:xfrm>
            <a:off x="760095" y="1689735"/>
            <a:ext cx="4711065" cy="47999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90" y="867410"/>
            <a:ext cx="904557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Status Reports Drafted Auto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8:03-d2r9fkpe3tpg8rchv4h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" y="5225415"/>
            <a:ext cx="1778635" cy="126428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794625" y="912495"/>
            <a:ext cx="3734435" cy="481965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10570486" y="1822231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2"/>
          <p:cNvSpPr/>
          <p:nvPr/>
        </p:nvSpPr>
        <p:spPr>
          <a:xfrm>
            <a:off x="10570486" y="1822231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6359525" y="2058035"/>
            <a:ext cx="416369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Status Reports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787390" y="2390140"/>
            <a:ext cx="600011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 BI AI and Jira Automation compile task completion percentages, budget burn, and upcoming milestones into executive-ready summaries with traffic-light indicators.</a:t>
            </a:r>
            <a:endParaRPr lang="en-US" sz="1600" dirty="0"/>
          </a:p>
        </p:txBody>
      </p:sp>
      <p:sp>
        <p:nvSpPr>
          <p:cNvPr id="11" name="Shape 5"/>
          <p:cNvSpPr/>
          <p:nvPr/>
        </p:nvSpPr>
        <p:spPr>
          <a:xfrm>
            <a:off x="10616841" y="4235231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10616841" y="4235231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405880" y="4471035"/>
            <a:ext cx="416369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Time-Efficient Reporting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5833745" y="4803140"/>
            <a:ext cx="600011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cuts weekly report preparation from hours to minutes, ensuring consistent, error-free updates that keep stakeholders informed without manual effort.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8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5" y="7896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KPI Trends Visualized Live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7:44-d2r9fg1e3tpg8rchv4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95" y="1628775"/>
            <a:ext cx="5315585" cy="454342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4-d2r9fg1e3tpg8rchv4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635" y="1623060"/>
            <a:ext cx="5497195" cy="454342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450975" y="5989955"/>
            <a:ext cx="3742055" cy="18859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827520" y="1623060"/>
            <a:ext cx="3742055" cy="18859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929700" y="2056981"/>
            <a:ext cx="2073657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KPI Tracking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849630" y="2632710"/>
            <a:ext cx="2560320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Dashboards track velocity, defect rates, and earned value in real time, alerting PMs when metrics deviate from baselines for immediate corrective action.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3634992" y="2056981"/>
            <a:ext cx="2073657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Leading Signals for Improvement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3555365" y="2632710"/>
            <a:ext cx="2560320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turns lagging indicators into leading signals that support continuous improvement throughout the project lifecycle, ensuring timely adjustments.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6340284" y="2056981"/>
            <a:ext cx="2073657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Data-Driven Insights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6260465" y="2632710"/>
            <a:ext cx="2560320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data-driven insights that help project managers make informed decisions, ensuring projects stay on track and meet stakeholder expectations.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9045577" y="2056981"/>
            <a:ext cx="2073657" cy="911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Stakeholder Communication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8965565" y="2632710"/>
            <a:ext cx="2560320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dashboards and reports enhance stakeholder communication by providing clear, real-time visibility into project progress and performance.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Meeting Productivity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4-d2r9fg1e3tpg8rchv4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145" y="1962150"/>
            <a:ext cx="3015615" cy="378333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4-d2r9fg1e3tpg8rchv48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125" y="1962150"/>
            <a:ext cx="3015615" cy="378333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7:44-d2r9fg1e3tpg8rchv4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205" y="1962150"/>
            <a:ext cx="3015615" cy="378333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4810" y="623570"/>
            <a:ext cx="1095375" cy="61341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5:07:44-d2r9fg1e3tpg8rchv49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570" y="3863340"/>
            <a:ext cx="2276475" cy="1905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2-15:07:44-d2r9fg1e3tpg8rchv49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4720" y="3882390"/>
            <a:ext cx="2276475" cy="1905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09-02-15:07:44-d2r9fg1e3tpg8rchv49g.jp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925695" y="3874770"/>
            <a:ext cx="2276475" cy="1905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4546600" y="833993"/>
            <a:ext cx="3098800" cy="1291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F9DB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1" name="Shape 1"/>
          <p:cNvSpPr/>
          <p:nvPr/>
        </p:nvSpPr>
        <p:spPr>
          <a:xfrm>
            <a:off x="1369769" y="227139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2"/>
          <p:cNvSpPr/>
          <p:nvPr/>
        </p:nvSpPr>
        <p:spPr>
          <a:xfrm>
            <a:off x="1369769" y="227139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1144905" y="2772410"/>
            <a:ext cx="268414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Project Landscape</a:t>
            </a:r>
            <a:endParaRPr lang="en-US" sz="1600" dirty="0"/>
          </a:p>
        </p:txBody>
      </p:sp>
      <p:sp>
        <p:nvSpPr>
          <p:cNvPr id="14" name="Shape 4"/>
          <p:cNvSpPr/>
          <p:nvPr/>
        </p:nvSpPr>
        <p:spPr>
          <a:xfrm>
            <a:off x="4963966" y="227139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5"/>
          <p:cNvSpPr/>
          <p:nvPr/>
        </p:nvSpPr>
        <p:spPr>
          <a:xfrm>
            <a:off x="4963966" y="227139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4724400" y="2772410"/>
            <a:ext cx="267589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Scheduling</a:t>
            </a:r>
            <a:endParaRPr lang="en-US" sz="1600" dirty="0"/>
          </a:p>
        </p:txBody>
      </p:sp>
      <p:sp>
        <p:nvSpPr>
          <p:cNvPr id="17" name="Shape 7"/>
          <p:cNvSpPr/>
          <p:nvPr/>
        </p:nvSpPr>
        <p:spPr>
          <a:xfrm>
            <a:off x="8557416" y="227139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Text 8"/>
          <p:cNvSpPr/>
          <p:nvPr/>
        </p:nvSpPr>
        <p:spPr>
          <a:xfrm>
            <a:off x="8557416" y="227139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8309610" y="2772410"/>
            <a:ext cx="268414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Resource Balance</a:t>
            </a:r>
            <a:endParaRPr lang="en-US" sz="1600" dirty="0"/>
          </a:p>
        </p:txBody>
      </p:sp>
      <p:sp>
        <p:nvSpPr>
          <p:cNvPr id="20" name="Shape 10"/>
          <p:cNvSpPr/>
          <p:nvPr/>
        </p:nvSpPr>
        <p:spPr>
          <a:xfrm>
            <a:off x="1369769" y="421060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1"/>
          <p:cNvSpPr/>
          <p:nvPr/>
        </p:nvSpPr>
        <p:spPr>
          <a:xfrm>
            <a:off x="1369769" y="421060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1144905" y="4711065"/>
            <a:ext cx="268414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Forecast</a:t>
            </a:r>
            <a:endParaRPr lang="en-US" sz="1600" dirty="0"/>
          </a:p>
        </p:txBody>
      </p:sp>
      <p:sp>
        <p:nvSpPr>
          <p:cNvPr id="23" name="Shape 13"/>
          <p:cNvSpPr/>
          <p:nvPr/>
        </p:nvSpPr>
        <p:spPr>
          <a:xfrm>
            <a:off x="4963966" y="421060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14"/>
          <p:cNvSpPr/>
          <p:nvPr/>
        </p:nvSpPr>
        <p:spPr>
          <a:xfrm>
            <a:off x="4963966" y="421060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5" name="Text 15"/>
          <p:cNvSpPr/>
          <p:nvPr/>
        </p:nvSpPr>
        <p:spPr>
          <a:xfrm>
            <a:off x="4724400" y="4711065"/>
            <a:ext cx="267589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Reporting Ease</a:t>
            </a:r>
            <a:endParaRPr lang="en-US" sz="1600" dirty="0"/>
          </a:p>
        </p:txBody>
      </p:sp>
      <p:sp>
        <p:nvSpPr>
          <p:cNvPr id="26" name="Shape 16"/>
          <p:cNvSpPr/>
          <p:nvPr/>
        </p:nvSpPr>
        <p:spPr>
          <a:xfrm>
            <a:off x="8557416" y="421060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17"/>
          <p:cNvSpPr/>
          <p:nvPr/>
        </p:nvSpPr>
        <p:spPr>
          <a:xfrm>
            <a:off x="8557416" y="421060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8" name="Text 18"/>
          <p:cNvSpPr/>
          <p:nvPr/>
        </p:nvSpPr>
        <p:spPr>
          <a:xfrm>
            <a:off x="8309610" y="4711065"/>
            <a:ext cx="268414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Meeting Productivity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8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3-d2r9fkpe3tpg8rchv4f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05" y="4077335"/>
            <a:ext cx="10633075" cy="19812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8:03-d2r9fkpe3tpg8rchv4f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05" y="1745615"/>
            <a:ext cx="10633075" cy="19812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8:06-d2r9flhe3tpg8rchv4hg.jpg"/>
          <p:cNvPicPr>
            <a:picLocks noChangeAspect="1"/>
          </p:cNvPicPr>
          <p:nvPr/>
        </p:nvPicPr>
        <p:blipFill>
          <a:blip r:embed="rId5"/>
          <a:srcRect t="19610" b="19610"/>
          <a:stretch/>
        </p:blipFill>
        <p:spPr>
          <a:xfrm>
            <a:off x="968375" y="1889760"/>
            <a:ext cx="2818765" cy="171323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8:01-d2r9fk9e3tpg8rchv4dg.jpg"/>
          <p:cNvPicPr>
            <a:picLocks noChangeAspect="1"/>
          </p:cNvPicPr>
          <p:nvPr/>
        </p:nvPicPr>
        <p:blipFill>
          <a:blip r:embed="rId6"/>
          <a:srcRect t="19111" b="19111"/>
          <a:stretch/>
        </p:blipFill>
        <p:spPr>
          <a:xfrm>
            <a:off x="8406130" y="4192905"/>
            <a:ext cx="2757805" cy="17037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76580" y="867410"/>
            <a:ext cx="957580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Summarizes Stand-Ups Fast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5630" y="1303655"/>
            <a:ext cx="1028700" cy="102870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170" y="3771900"/>
            <a:ext cx="1028700" cy="102870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75565" y="2576830"/>
            <a:ext cx="1383030" cy="270510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75565" y="4957445"/>
            <a:ext cx="1383030" cy="270510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1024553" y="160274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4163695" y="2073910"/>
            <a:ext cx="659193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Meeting Summaries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4111625" y="2395220"/>
            <a:ext cx="705231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Otter.ai and Teams Copilot transcribe daily stand-ups, extract action items, and assign owners automatically, distributing concise minutes to keep remote teams aligned.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7471093" y="4070985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1062990" y="4389755"/>
            <a:ext cx="659193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Context-Switching Overhead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986790" y="4734560"/>
            <a:ext cx="7052310" cy="10471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reduces context-switching overhead by automating meeting note-taking and follow-up tasks, ensuring team members can focus on their work without manual effort.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90" y="867410"/>
            <a:ext cx="914654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 Items Tracked Without Effort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10185" y="2404745"/>
            <a:ext cx="4507865" cy="321183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5"/>
          <a:srcRect t="43" b="43"/>
          <a:stretch/>
        </p:blipFill>
        <p:spPr>
          <a:xfrm>
            <a:off x="2072640" y="1920240"/>
            <a:ext cx="736600" cy="7366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910965" y="2393950"/>
            <a:ext cx="4507865" cy="321183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5"/>
          <a:srcRect t="43" b="43"/>
          <a:stretch/>
        </p:blipFill>
        <p:spPr>
          <a:xfrm>
            <a:off x="5773420" y="1909445"/>
            <a:ext cx="736600" cy="73660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586345" y="2400300"/>
            <a:ext cx="4507865" cy="321183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5"/>
          <a:srcRect t="43" b="43"/>
          <a:stretch/>
        </p:blipFill>
        <p:spPr>
          <a:xfrm>
            <a:off x="9448800" y="1915795"/>
            <a:ext cx="736600" cy="73660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6"/>
          <a:srcRect l="21" r="21"/>
          <a:stretch/>
        </p:blipFill>
        <p:spPr>
          <a:xfrm rot="16200000" flipH="1">
            <a:off x="10399395" y="414655"/>
            <a:ext cx="588010" cy="1506220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2195513" y="2065655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2"/>
          <p:cNvSpPr/>
          <p:nvPr/>
        </p:nvSpPr>
        <p:spPr>
          <a:xfrm>
            <a:off x="1009650" y="2760345"/>
            <a:ext cx="286004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AI-Linked Action Items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1037382" y="3450477"/>
            <a:ext cx="2859341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Fellow AI links discussed tasks to project boards, sets due dates, and sends reminder nudges, ensuring action items are tracked and executed efficiently.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5896293" y="205486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5"/>
          <p:cNvSpPr/>
          <p:nvPr/>
        </p:nvSpPr>
        <p:spPr>
          <a:xfrm>
            <a:off x="4710430" y="2749550"/>
            <a:ext cx="286004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Improved Accountability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4738162" y="3439682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ensures accountability by linking action items to responsible owners and tracking progress, reducing the risk of tasks falling through the cracks.</a:t>
            </a:r>
            <a:endParaRPr lang="en-US" sz="1600" dirty="0"/>
          </a:p>
        </p:txBody>
      </p:sp>
      <p:sp>
        <p:nvSpPr>
          <p:cNvPr id="17" name="Text 7"/>
          <p:cNvSpPr/>
          <p:nvPr/>
        </p:nvSpPr>
        <p:spPr>
          <a:xfrm>
            <a:off x="9571673" y="206121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8"/>
          <p:cNvSpPr/>
          <p:nvPr/>
        </p:nvSpPr>
        <p:spPr>
          <a:xfrm>
            <a:off x="8385810" y="2755900"/>
            <a:ext cx="286004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Seamless Integration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8413542" y="3446032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integrates seamlessly with project management tools, ensuring that meeting outcomes are directly reflected in project plans and dashboards.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Budget Forecast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92C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/>
          <p:cNvPicPr>
            <a:picLocks noChangeAspect="1"/>
          </p:cNvPicPr>
          <p:nvPr/>
        </p:nvPicPr>
        <p:blipFill>
          <a:blip r:embed="rId4"/>
          <a:srcRect l="-1978" t="-5034" r="-1381" b="-4457"/>
          <a:stretch/>
        </p:blipFill>
        <p:spPr>
          <a:xfrm>
            <a:off x="547370" y="1553210"/>
            <a:ext cx="11410315" cy="47028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63475" y="6981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 Overruns Predicted Early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H="1">
            <a:off x="9825990" y="-101600"/>
            <a:ext cx="741045" cy="233934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339215" y="6071235"/>
            <a:ext cx="2035175" cy="18478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059045" y="6013450"/>
            <a:ext cx="2035175" cy="18478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692515" y="6045835"/>
            <a:ext cx="2035175" cy="184785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793115" y="2225040"/>
            <a:ext cx="299339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Early Cost Overrun Detection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927100" y="2972435"/>
            <a:ext cx="3344545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Oracle Primavera AI compares actual spend against planned value, forecasts final costs using earned-value trends, and flags tasks with creeping scope.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4512945" y="2225040"/>
            <a:ext cx="299339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Budget Management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646930" y="2972435"/>
            <a:ext cx="3344545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enables proactive budget management by predicting cost overruns early, allowing PMs to negotiate change orders or reallocate contingency funds.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8110220" y="2225040"/>
            <a:ext cx="299339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Maintaining Stakeholder Trust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8244840" y="2972435"/>
            <a:ext cx="334454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keeping financial exposure within approved limits, AI helps maintain stakeholder trust and ensures project financial health.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3000"/>
          </a:blip>
          <a:srcRect t="26764" b="26764"/>
          <a:stretch/>
        </p:blipFill>
        <p:spPr>
          <a:xfrm>
            <a:off x="0" y="0"/>
            <a:ext cx="12191365" cy="37763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4-d2r9fg1e3tpg8rchv4b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What-If Sims Guide Decisions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" y="2120265"/>
            <a:ext cx="5296535" cy="154051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6"/>
          <a:srcRect l="21" r="21"/>
          <a:stretch/>
        </p:blipFill>
        <p:spPr>
          <a:xfrm rot="16200000" flipH="1">
            <a:off x="10727055" y="2649220"/>
            <a:ext cx="1085215" cy="11684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990840" y="5766435"/>
            <a:ext cx="3734435" cy="48196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930910" y="2691130"/>
            <a:ext cx="4623435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What-If Scenarios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594360" y="4194175"/>
            <a:ext cx="10892155" cy="825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simulation models the impact of adding resources, extending timelines, or cutting scope, presenting cost-benefit trade-offs that help executives choose the least disruptive path.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Adoption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8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5" y="7896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Triage Matrix Workshop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72490" y="3778885"/>
            <a:ext cx="3885565" cy="10541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268210" y="3777615"/>
            <a:ext cx="3885565" cy="10541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385" y="2968625"/>
            <a:ext cx="1679575" cy="168973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76605" y="1824355"/>
            <a:ext cx="398208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High-Impact Tasks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662940" y="2188845"/>
            <a:ext cx="482663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Teams list PM chores like status compilation or risk logging, score each on repetition and data load, then rank high-score tasks as prime AI pilot candidates.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776605" y="4305300"/>
            <a:ext cx="398208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on ROI and User Buy-In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662940" y="4658360"/>
            <a:ext cx="482663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adoption on tasks where time savings and accuracy gains deliver measurable ROI and quick user buy-in across project stakeholders.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7268210" y="1831340"/>
            <a:ext cx="398208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Data-Driven Task Prioritization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7164705" y="2188845"/>
            <a:ext cx="482663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helps prioritize tasks based on data-driven insights, ensuring that project managers focus on the most impactful activities.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268210" y="4302760"/>
            <a:ext cx="398208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Balanced Adoption Strategy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164705" y="4658360"/>
            <a:ext cx="482663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balanced adoption strategy ensures that AI is integrated effectively into project workflows, driving efficiency and productivity improvements.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34125" y="2308860"/>
            <a:ext cx="5149215" cy="305181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" y="2308860"/>
            <a:ext cx="5149215" cy="305181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4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Score Live Simulation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539115" y="3700780"/>
            <a:ext cx="2359660" cy="26606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436225" y="3700780"/>
            <a:ext cx="2359660" cy="26606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8:03-d2r9fkpe3tpg8rchv4h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7060" y="867410"/>
            <a:ext cx="3256280" cy="47752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1205955" y="2687862"/>
            <a:ext cx="359346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Risk Score Simulation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1118870" y="3016885"/>
            <a:ext cx="450786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sample project CSVs, groups apply ML models to assign risk scores, prioritize mitigation tasks, and forecast delay probabilities.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7349038" y="2687862"/>
            <a:ext cx="359346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Contingency Planning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6812915" y="3016885"/>
            <a:ext cx="450786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Data-driven risk management converts subjective gut feelings into quantifiable forecasts that guide proactive contingency planning.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b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85" y="1628775"/>
            <a:ext cx="6467475" cy="4543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5" y="7896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Auto-Report Generation Drill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8:02-d2r9fkhe3tpg8rchv4eg.jpg"/>
          <p:cNvPicPr>
            <a:picLocks noChangeAspect="1"/>
          </p:cNvPicPr>
          <p:nvPr/>
        </p:nvPicPr>
        <p:blipFill>
          <a:blip r:embed="rId4"/>
          <a:srcRect t="7084" b="7084"/>
          <a:stretch/>
        </p:blipFill>
        <p:spPr>
          <a:xfrm>
            <a:off x="7772595" y="4102019"/>
            <a:ext cx="3616245" cy="206927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43585" y="5875655"/>
            <a:ext cx="6467475" cy="32575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7695" y="789305"/>
            <a:ext cx="589915" cy="59372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019175" y="2112645"/>
            <a:ext cx="227457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Trigger AI-Driven Reports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935990" y="2870835"/>
            <a:ext cx="299466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trigger AI to compile task status, budget burn, and milestone forecasts into executive summaries.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4281170" y="2112645"/>
            <a:ext cx="227457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Compare AI and Manual Reports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4197350" y="2870835"/>
            <a:ext cx="299466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Compare AI-generated reports against manual reports to measure time saved and ensure consistent, error-free updates.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7773654" y="1629294"/>
            <a:ext cx="3583956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Free PMs for Strategic Conversations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7690035" y="1991072"/>
            <a:ext cx="377552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Automation standardizes deliverables, freeing project managers for strategic stakeholder conversations that drive project success.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Next-Step Playbook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4-d2r9fg1e3tpg8rchv44g.png"/>
          <p:cNvPicPr>
            <a:picLocks noChangeAspect="1"/>
          </p:cNvPicPr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2212975" y="2138045"/>
            <a:ext cx="8856980" cy="77851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4-d2r9fg1e3tpg8rchv44g.png"/>
          <p:cNvPicPr>
            <a:picLocks noChangeAspect="1"/>
          </p:cNvPicPr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2212975" y="4629785"/>
            <a:ext cx="8856980" cy="77851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7:44-d2r9fg1e3tpg8rchv44g.png"/>
          <p:cNvPicPr>
            <a:picLocks noChangeAspect="1"/>
          </p:cNvPicPr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2212975" y="3397250"/>
            <a:ext cx="8856980" cy="77851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7:43-d2r9ffpe3tpg8rchv420.png"/>
          <p:cNvPicPr>
            <a:picLocks noChangeAspect="1"/>
          </p:cNvPicPr>
          <p:nvPr/>
        </p:nvPicPr>
        <p:blipFill>
          <a:blip r:embed="rId5"/>
          <a:srcRect t="15" b="15"/>
          <a:stretch/>
        </p:blipFill>
        <p:spPr>
          <a:xfrm>
            <a:off x="9491980" y="1069340"/>
            <a:ext cx="1825549" cy="2146935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5:07:43-d2r9ffpe3tpg8rchv41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2109" y="1712595"/>
            <a:ext cx="412076" cy="380176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2-15:07:43-d2r9ffpe3tpg8rchv420.png"/>
          <p:cNvPicPr>
            <a:picLocks noChangeAspect="1"/>
          </p:cNvPicPr>
          <p:nvPr/>
        </p:nvPicPr>
        <p:blipFill>
          <a:blip r:embed="rId5"/>
          <a:srcRect t="15" b="15"/>
          <a:stretch/>
        </p:blipFill>
        <p:spPr>
          <a:xfrm>
            <a:off x="609600" y="3521075"/>
            <a:ext cx="1603231" cy="222504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09-02-15:07:43-d2r9ffpe3tpg8rchv41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77" y="4187732"/>
            <a:ext cx="361893" cy="39400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4546600" y="1150858"/>
            <a:ext cx="3098800" cy="1291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1" name="Text 1"/>
          <p:cNvSpPr/>
          <p:nvPr/>
        </p:nvSpPr>
        <p:spPr>
          <a:xfrm>
            <a:off x="3802985" y="2281463"/>
            <a:ext cx="512953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2"/>
          <p:cNvSpPr/>
          <p:nvPr/>
        </p:nvSpPr>
        <p:spPr>
          <a:xfrm>
            <a:off x="4650740" y="2377440"/>
            <a:ext cx="577977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Budget Forecast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3802985" y="3520983"/>
            <a:ext cx="512953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4650740" y="3620770"/>
            <a:ext cx="577977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Adoption</a:t>
            </a:r>
            <a:endParaRPr lang="en-US" sz="1600" dirty="0"/>
          </a:p>
        </p:txBody>
      </p:sp>
      <p:sp>
        <p:nvSpPr>
          <p:cNvPr id="15" name="Text 5"/>
          <p:cNvSpPr/>
          <p:nvPr/>
        </p:nvSpPr>
        <p:spPr>
          <a:xfrm>
            <a:off x="3803015" y="4737100"/>
            <a:ext cx="60325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4650740" y="4846320"/>
            <a:ext cx="577977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Next-Step Playbook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618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5-d2r9fg9e3tpg8rchv4c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10" y="3713480"/>
            <a:ext cx="11041380" cy="259270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8:02-d2r9fkhe3tpg8rchv4eg.jpg"/>
          <p:cNvPicPr>
            <a:picLocks noChangeAspect="1"/>
          </p:cNvPicPr>
          <p:nvPr/>
        </p:nvPicPr>
        <p:blipFill>
          <a:blip r:embed="rId5">
            <a:alphaModFix amt="32000"/>
          </a:blip>
          <a:srcRect t="32569" b="32569"/>
          <a:stretch/>
        </p:blipFill>
        <p:spPr>
          <a:xfrm>
            <a:off x="702310" y="3714115"/>
            <a:ext cx="11041380" cy="259207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8:07-d2r9flpe3tpg8rchv4jg.jpg"/>
          <p:cNvPicPr>
            <a:picLocks noChangeAspect="1"/>
          </p:cNvPicPr>
          <p:nvPr/>
        </p:nvPicPr>
        <p:blipFill>
          <a:blip r:embed="rId6"/>
          <a:srcRect l="11713" r="11713"/>
          <a:stretch/>
        </p:blipFill>
        <p:spPr>
          <a:xfrm>
            <a:off x="7924801" y="1641644"/>
            <a:ext cx="3571874" cy="466372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Pilot-to-Scale Roadmap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2-15:08:02-d2r9fkhe3tpg8rchv4eg.jpg"/>
          <p:cNvPicPr>
            <a:picLocks noChangeAspect="1"/>
          </p:cNvPicPr>
          <p:nvPr/>
        </p:nvPicPr>
        <p:blipFill>
          <a:blip r:embed="rId5">
            <a:alphaModFix amt="32000"/>
          </a:blip>
          <a:srcRect t="32569" b="32569"/>
          <a:stretch/>
        </p:blipFill>
        <p:spPr>
          <a:xfrm>
            <a:off x="702310" y="3714115"/>
            <a:ext cx="11041380" cy="259207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810895" y="1957070"/>
            <a:ext cx="624776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Adoption Roadmap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701996" y="2303826"/>
            <a:ext cx="677286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a single high-impact task like schedule optimization, define baseline metrics, run a pilot, capture ROI data, then expand AI to risk and budgeting while embedding continuous training and human oversight.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/>
          <p:cNvPicPr>
            <a:picLocks noChangeAspect="1"/>
          </p:cNvPicPr>
          <p:nvPr/>
        </p:nvPicPr>
        <p:blipFill>
          <a:blip r:embed="rId4"/>
          <a:srcRect l="-1978" t="-5034" r="-1381" b="-4457"/>
          <a:stretch/>
        </p:blipFill>
        <p:spPr>
          <a:xfrm>
            <a:off x="1329690" y="1156970"/>
            <a:ext cx="9756775" cy="4500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473325" y="2508250"/>
            <a:ext cx="7729855" cy="920750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8:03-d2r9fkpe3tpg8rchv4h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4020" y="1044575"/>
            <a:ext cx="2109470" cy="10287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8:03-d2r9fkpe3tpg8rchv4g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670040"/>
            <a:ext cx="12191365" cy="20066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 flipV="1">
            <a:off x="10878185" y="0"/>
            <a:ext cx="1323340" cy="223202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25975"/>
            <a:ext cx="1323340" cy="223202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425" y="3793490"/>
            <a:ext cx="1062355" cy="106934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3-d2r9ffpe3tpg8rchv43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0920" y="4406900"/>
            <a:ext cx="5001260" cy="601980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4277360" y="4539615"/>
            <a:ext cx="182562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2" name="Shape 2"/>
          <p:cNvSpPr/>
          <p:nvPr/>
        </p:nvSpPr>
        <p:spPr>
          <a:xfrm>
            <a:off x="3938270" y="4526915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56465" y="181551"/>
                </a:moveTo>
                <a:cubicBezTo>
                  <a:pt x="259235" y="181551"/>
                  <a:pt x="295915" y="230017"/>
                  <a:pt x="311150" y="280473"/>
                </a:cubicBezTo>
                <a:cubicBezTo>
                  <a:pt x="319728" y="308910"/>
                  <a:pt x="296936" y="337185"/>
                  <a:pt x="265361" y="337185"/>
                </a:cubicBezTo>
                <a:lnTo>
                  <a:pt x="47610" y="337185"/>
                </a:lnTo>
                <a:cubicBezTo>
                  <a:pt x="16036" y="337185"/>
                  <a:pt x="-6756" y="308910"/>
                  <a:pt x="1821" y="280473"/>
                </a:cubicBezTo>
                <a:cubicBezTo>
                  <a:pt x="17016" y="230017"/>
                  <a:pt x="53696" y="181551"/>
                  <a:pt x="156465" y="181551"/>
                </a:cubicBezTo>
                <a:close/>
                <a:moveTo>
                  <a:pt x="156465" y="0"/>
                </a:moveTo>
                <a:cubicBezTo>
                  <a:pt x="202581" y="0"/>
                  <a:pt x="239955" y="37131"/>
                  <a:pt x="239914" y="82996"/>
                </a:cubicBezTo>
                <a:cubicBezTo>
                  <a:pt x="239914" y="128820"/>
                  <a:pt x="202540" y="165992"/>
                  <a:pt x="156465" y="165992"/>
                </a:cubicBezTo>
                <a:cubicBezTo>
                  <a:pt x="110391" y="165992"/>
                  <a:pt x="73017" y="128820"/>
                  <a:pt x="73017" y="82996"/>
                </a:cubicBezTo>
                <a:cubicBezTo>
                  <a:pt x="73017" y="37131"/>
                  <a:pt x="110391" y="0"/>
                  <a:pt x="156465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3" name="Text 3"/>
          <p:cNvSpPr/>
          <p:nvPr/>
        </p:nvSpPr>
        <p:spPr>
          <a:xfrm>
            <a:off x="3938270" y="4526915"/>
            <a:ext cx="311150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6458585" y="4539615"/>
            <a:ext cx="195199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5" name="Shape 5"/>
          <p:cNvSpPr/>
          <p:nvPr/>
        </p:nvSpPr>
        <p:spPr>
          <a:xfrm>
            <a:off x="6095365" y="4534535"/>
            <a:ext cx="354330" cy="328295"/>
          </a:xfrm>
          <a:custGeom>
            <a:avLst/>
            <a:gdLst/>
            <a:ahLst/>
            <a:cxnLst/>
            <a:rect l="l" t="t" r="r" b="b"/>
            <a:pathLst>
              <a:path w="354330" h="328295">
                <a:moveTo>
                  <a:pt x="129745" y="39118"/>
                </a:moveTo>
                <a:lnTo>
                  <a:pt x="225711" y="39118"/>
                </a:lnTo>
                <a:lnTo>
                  <a:pt x="225711" y="64770"/>
                </a:lnTo>
                <a:lnTo>
                  <a:pt x="129745" y="64770"/>
                </a:lnTo>
                <a:close/>
                <a:moveTo>
                  <a:pt x="42131" y="39118"/>
                </a:moveTo>
                <a:lnTo>
                  <a:pt x="94138" y="39118"/>
                </a:lnTo>
                <a:lnTo>
                  <a:pt x="94138" y="64770"/>
                </a:lnTo>
                <a:lnTo>
                  <a:pt x="42131" y="64770"/>
                </a:lnTo>
                <a:cubicBezTo>
                  <a:pt x="32996" y="64770"/>
                  <a:pt x="25611" y="72208"/>
                  <a:pt x="25611" y="81315"/>
                </a:cubicBezTo>
                <a:lnTo>
                  <a:pt x="25611" y="126504"/>
                </a:lnTo>
                <a:lnTo>
                  <a:pt x="328676" y="126504"/>
                </a:lnTo>
                <a:lnTo>
                  <a:pt x="328676" y="81315"/>
                </a:lnTo>
                <a:cubicBezTo>
                  <a:pt x="328676" y="72166"/>
                  <a:pt x="321249" y="64770"/>
                  <a:pt x="312157" y="64770"/>
                </a:cubicBezTo>
                <a:lnTo>
                  <a:pt x="261317" y="64770"/>
                </a:lnTo>
                <a:lnTo>
                  <a:pt x="261317" y="39118"/>
                </a:lnTo>
                <a:lnTo>
                  <a:pt x="312157" y="39118"/>
                </a:lnTo>
                <a:cubicBezTo>
                  <a:pt x="335420" y="39118"/>
                  <a:pt x="354287" y="58015"/>
                  <a:pt x="354330" y="81315"/>
                </a:cubicBezTo>
                <a:lnTo>
                  <a:pt x="354330" y="286098"/>
                </a:lnTo>
                <a:cubicBezTo>
                  <a:pt x="354330" y="309313"/>
                  <a:pt x="335378" y="328295"/>
                  <a:pt x="312199" y="328295"/>
                </a:cubicBezTo>
                <a:lnTo>
                  <a:pt x="42131" y="328295"/>
                </a:lnTo>
                <a:cubicBezTo>
                  <a:pt x="18952" y="328295"/>
                  <a:pt x="0" y="309313"/>
                  <a:pt x="0" y="286098"/>
                </a:cubicBezTo>
                <a:lnTo>
                  <a:pt x="0" y="152155"/>
                </a:lnTo>
                <a:lnTo>
                  <a:pt x="0" y="126504"/>
                </a:lnTo>
                <a:lnTo>
                  <a:pt x="0" y="81315"/>
                </a:lnTo>
                <a:cubicBezTo>
                  <a:pt x="0" y="58015"/>
                  <a:pt x="18867" y="39118"/>
                  <a:pt x="42131" y="39118"/>
                </a:cubicBezTo>
                <a:close/>
                <a:moveTo>
                  <a:pt x="242751" y="0"/>
                </a:moveTo>
                <a:cubicBezTo>
                  <a:pt x="249836" y="0"/>
                  <a:pt x="255556" y="5729"/>
                  <a:pt x="255556" y="12826"/>
                </a:cubicBezTo>
                <a:lnTo>
                  <a:pt x="255556" y="91661"/>
                </a:lnTo>
                <a:cubicBezTo>
                  <a:pt x="255556" y="98758"/>
                  <a:pt x="249836" y="104529"/>
                  <a:pt x="242751" y="104529"/>
                </a:cubicBezTo>
                <a:cubicBezTo>
                  <a:pt x="235665" y="104529"/>
                  <a:pt x="229945" y="98801"/>
                  <a:pt x="229945" y="91704"/>
                </a:cubicBezTo>
                <a:lnTo>
                  <a:pt x="229945" y="12826"/>
                </a:lnTo>
                <a:cubicBezTo>
                  <a:pt x="229945" y="5729"/>
                  <a:pt x="235665" y="0"/>
                  <a:pt x="242751" y="0"/>
                </a:cubicBezTo>
                <a:close/>
                <a:moveTo>
                  <a:pt x="111536" y="0"/>
                </a:moveTo>
                <a:cubicBezTo>
                  <a:pt x="118622" y="0"/>
                  <a:pt x="124342" y="5729"/>
                  <a:pt x="124342" y="12826"/>
                </a:cubicBezTo>
                <a:lnTo>
                  <a:pt x="124342" y="91661"/>
                </a:lnTo>
                <a:cubicBezTo>
                  <a:pt x="124342" y="98758"/>
                  <a:pt x="118622" y="104529"/>
                  <a:pt x="111536" y="104529"/>
                </a:cubicBezTo>
                <a:cubicBezTo>
                  <a:pt x="104451" y="104529"/>
                  <a:pt x="98731" y="98801"/>
                  <a:pt x="98731" y="91704"/>
                </a:cubicBezTo>
                <a:lnTo>
                  <a:pt x="98731" y="12826"/>
                </a:lnTo>
                <a:cubicBezTo>
                  <a:pt x="98731" y="5729"/>
                  <a:pt x="104451" y="0"/>
                  <a:pt x="111536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6" name="Text 6"/>
          <p:cNvSpPr/>
          <p:nvPr/>
        </p:nvSpPr>
        <p:spPr>
          <a:xfrm>
            <a:off x="6095365" y="4534535"/>
            <a:ext cx="354330" cy="328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Project Landscape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2105" y="2537460"/>
            <a:ext cx="2646680" cy="178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Already Plans Your Projects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8:07-d2r9flpe3tpg8rchv4jg.jpg"/>
          <p:cNvPicPr>
            <a:picLocks noChangeAspect="1"/>
          </p:cNvPicPr>
          <p:nvPr/>
        </p:nvPicPr>
        <p:blipFill>
          <a:blip r:embed="rId4"/>
          <a:srcRect l="60580" t="12595" r="13859" b="-3827"/>
          <a:stretch/>
        </p:blipFill>
        <p:spPr>
          <a:xfrm>
            <a:off x="2978785" y="0"/>
            <a:ext cx="2023745" cy="68580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350" y="1009650"/>
            <a:ext cx="736600" cy="7366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350" y="2973705"/>
            <a:ext cx="736600" cy="7366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350" y="5126355"/>
            <a:ext cx="736600" cy="73660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32105" y="1397000"/>
            <a:ext cx="2470785" cy="48196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32105" y="5126355"/>
            <a:ext cx="2470785" cy="48196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4701223" y="1155065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5471795" y="513080"/>
            <a:ext cx="613092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Project Management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5369560" y="821055"/>
            <a:ext cx="633476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now balances resources, drafts status reports, and flags risks inside tools like MS Project, Asana, and Jira, shifting project managers from spreadsheet wrangling to strategic leadership and stakeholder alignment.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4701223" y="311912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5496560" y="2509520"/>
            <a:ext cx="613092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Automation Benefits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5394325" y="2817495"/>
            <a:ext cx="630936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automates scheduling, risk assessment, and reporting, allowing project managers to focus on leadership, strategy, and stakeholder engagement, driving project success with data-driven insights.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4701223" y="527177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5496560" y="4697095"/>
            <a:ext cx="613092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as a Force Multiplier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5394325" y="5005070"/>
            <a:ext cx="630936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is a force multiplier for project managers, not a replacement. It accelerates project management by optimizing resource allocation and predicting delays, reducing administrative overhead.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3-d2r9fkpe3tpg8rchv4g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040" y="2223770"/>
            <a:ext cx="8062595" cy="142494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8:03-d2r9fkpe3tpg8rchv4g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040" y="4342130"/>
            <a:ext cx="8027035" cy="155130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3260" y="2014855"/>
            <a:ext cx="2235200" cy="177927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260" y="4231005"/>
            <a:ext cx="2235835" cy="177863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4530" y="901700"/>
            <a:ext cx="1071816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Project Partnership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2-15:08:03-d2r9fkpe3tpg8rchv4h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9875" y="717550"/>
            <a:ext cx="2109470" cy="1028700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1507554" y="2178184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2"/>
          <p:cNvSpPr/>
          <p:nvPr/>
        </p:nvSpPr>
        <p:spPr>
          <a:xfrm>
            <a:off x="1507554" y="2178184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927954" y="2816949"/>
            <a:ext cx="1747413" cy="12243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Authority in Project Management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3524885" y="2406650"/>
            <a:ext cx="762825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Humans retain authority over strategic decisions, stakeholder negotiations, and ethical risk acceptance, ensuring machine speed enhances rather than overrides judgment, empathy, and creativity essential for complex project leadership.</a:t>
            </a:r>
            <a:endParaRPr lang="en-US" sz="1600" dirty="0"/>
          </a:p>
        </p:txBody>
      </p:sp>
      <p:sp>
        <p:nvSpPr>
          <p:cNvPr id="13" name="Shape 5"/>
          <p:cNvSpPr/>
          <p:nvPr/>
        </p:nvSpPr>
        <p:spPr>
          <a:xfrm>
            <a:off x="1507554" y="4427950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6"/>
          <p:cNvSpPr/>
          <p:nvPr/>
        </p:nvSpPr>
        <p:spPr>
          <a:xfrm>
            <a:off x="1507554" y="4427950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927954" y="5054015"/>
            <a:ext cx="1747413" cy="911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Enhances Human Judgment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3524885" y="4547870"/>
            <a:ext cx="762825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enhances human judgment by providing data-driven insights, allowing project managers to make informed decisions, align stakeholders, and creatively solve problems that drive project success.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Scheduling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12-d2r9fn1e3tpg8rchv4l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2859" y="15240"/>
            <a:ext cx="12169140" cy="68427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7458" y="558800"/>
            <a:ext cx="10240327" cy="575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3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Builds Dynamic Schedules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585" y="1479233"/>
            <a:ext cx="736600" cy="7366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5"/>
          <a:srcRect t="43" b="43"/>
          <a:stretch/>
        </p:blipFill>
        <p:spPr>
          <a:xfrm>
            <a:off x="4211955" y="1479233"/>
            <a:ext cx="736600" cy="7366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165" y="1479233"/>
            <a:ext cx="736600" cy="7366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5"/>
          <a:srcRect t="43" b="43"/>
          <a:stretch/>
        </p:blipFill>
        <p:spPr>
          <a:xfrm>
            <a:off x="10366375" y="1479233"/>
            <a:ext cx="736600" cy="73660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73380" y="535305"/>
            <a:ext cx="837565" cy="59182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148060" y="535305"/>
            <a:ext cx="837565" cy="59182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247458" y="163703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280670" y="2455545"/>
            <a:ext cx="250507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Predicts Task Durations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179070" y="3202940"/>
            <a:ext cx="2752090" cy="256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predicts realistic task durations, auto-links dependencies, and reschedules downstream work when delays occur, producing optimized Gantt charts that balance resource availability and critical path constraints.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4334828" y="163703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3218180" y="2455545"/>
            <a:ext cx="250507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Gantt Charts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3116580" y="3202940"/>
            <a:ext cx="2752090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Microsoft Project AI and Asana Work Graph create dynamic Gantt charts that adjust automatically, ensuring project timelines remain realistic and achievable without manual intervention.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7412038" y="163703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6299200" y="2455545"/>
            <a:ext cx="250507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Resource Optimization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6197600" y="3202940"/>
            <a:ext cx="2752090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optimizes resource allocation by considering team availability and skill sets, ensuring the right people are assigned to the right tasks at the right time.</a:t>
            </a: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10489248" y="163703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0" name="Text 11"/>
          <p:cNvSpPr/>
          <p:nvPr/>
        </p:nvSpPr>
        <p:spPr>
          <a:xfrm>
            <a:off x="9380220" y="2455545"/>
            <a:ext cx="250507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Early Warning Signals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9278620" y="3202940"/>
            <a:ext cx="2752090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early warning signals for potential delays, allowing project managers to take corrective action before minor issues escalate into major problems.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8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4-d2r9fg1e3tpg8rchv4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90" y="4141470"/>
            <a:ext cx="6657340" cy="2343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7-d2r9fgpe3tpg8rchv4d0.png"/>
          <p:cNvPicPr>
            <a:picLocks noChangeAspect="1"/>
          </p:cNvPicPr>
          <p:nvPr/>
        </p:nvPicPr>
        <p:blipFill>
          <a:blip r:embed="rId5"/>
          <a:srcRect l="15305" r="15305"/>
          <a:stretch/>
        </p:blipFill>
        <p:spPr>
          <a:xfrm>
            <a:off x="7823655" y="998220"/>
            <a:ext cx="3564255" cy="513651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90" y="867410"/>
            <a:ext cx="807529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Bottlenecks Surface Instantly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92935" y="1213485"/>
            <a:ext cx="1282065" cy="37211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1080" y="998220"/>
            <a:ext cx="1477010" cy="148590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727075" y="4330065"/>
            <a:ext cx="635254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Bottleneck Detection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621030" y="4636770"/>
            <a:ext cx="635254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ClickUp AI highlights over-allocated team members, detects parallel tasks that could slow delivery, and suggests reassignments or date shifts to prevent last-minute crunches and keep projects on track.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1421</Words>
  <Application>Microsoft Office PowerPoint</Application>
  <PresentationFormat>Widescreen</PresentationFormat>
  <Paragraphs>200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Project Mastery</dc:title>
  <dc:subject>AI-Powered Project Mastery</dc:subject>
  <dc:creator>Kimi</dc:creator>
  <cp:lastModifiedBy>Sean</cp:lastModifiedBy>
  <cp:revision>2</cp:revision>
  <dcterms:created xsi:type="dcterms:W3CDTF">2025-12-02T07:54:15Z</dcterms:created>
  <dcterms:modified xsi:type="dcterms:W3CDTF">2025-12-02T07:55:00Z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{"Label":"AI-Powered Project Mastery","ContentProducer":"001191110108MACG2KBH8F10000","ProduceID":"d4n9l046toi8lca8cu9g","ReservedCode1":"","ContentPropagator":"001191110108MACG2KBH8F20000","PropagateID":"d4n9l046toi8lca8cu9g","ReservedCode2":""}</vt:lpwstr>
  </property>
</Properties>
</file>